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85" r:id="rId9"/>
    <p:sldId id="286" r:id="rId10"/>
    <p:sldId id="287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9" r:id="rId20"/>
    <p:sldId id="280" r:id="rId21"/>
    <p:sldId id="281" r:id="rId22"/>
    <p:sldId id="282" r:id="rId23"/>
    <p:sldId id="283" r:id="rId24"/>
    <p:sldId id="288" r:id="rId25"/>
    <p:sldId id="290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E18CE"/>
    <a:srgbClr val="071893"/>
    <a:srgbClr val="5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70FFC-3439-41D3-811B-67D77D84454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843CF-B408-48A8-B881-2A4FCA4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8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43CF-B408-48A8-B881-2A4FCA4D4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1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3657600"/>
            <a:ext cx="9143998" cy="3200400"/>
          </a:xfrm>
          <a:custGeom>
            <a:avLst/>
            <a:gdLst/>
            <a:ahLst/>
            <a:cxnLst/>
            <a:rect l="l" t="t" r="r" b="b"/>
            <a:pathLst>
              <a:path w="9144000" h="3200400">
                <a:moveTo>
                  <a:pt x="2000251" y="306"/>
                </a:moveTo>
                <a:cubicBezTo>
                  <a:pt x="4381501" y="21719"/>
                  <a:pt x="6762750" y="1154984"/>
                  <a:pt x="9144000" y="311624"/>
                </a:cubicBezTo>
                <a:lnTo>
                  <a:pt x="9144000" y="783306"/>
                </a:lnTo>
                <a:lnTo>
                  <a:pt x="9144000" y="2091472"/>
                </a:lnTo>
                <a:lnTo>
                  <a:pt x="9144000" y="2254724"/>
                </a:lnTo>
                <a:lnTo>
                  <a:pt x="9144000" y="2514600"/>
                </a:lnTo>
                <a:lnTo>
                  <a:pt x="9144000" y="3200400"/>
                </a:lnTo>
                <a:lnTo>
                  <a:pt x="0" y="3200400"/>
                </a:lnTo>
                <a:lnTo>
                  <a:pt x="0" y="2514600"/>
                </a:lnTo>
                <a:lnTo>
                  <a:pt x="0" y="1253270"/>
                </a:lnTo>
                <a:lnTo>
                  <a:pt x="1" y="1253269"/>
                </a:lnTo>
                <a:lnTo>
                  <a:pt x="1" y="311624"/>
                </a:lnTo>
                <a:cubicBezTo>
                  <a:pt x="666751" y="75483"/>
                  <a:pt x="1333501" y="-5690"/>
                  <a:pt x="2000251" y="306"/>
                </a:cubicBezTo>
                <a:close/>
              </a:path>
            </a:pathLst>
          </a:custGeom>
          <a:pattFill prst="sm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981200"/>
            <a:ext cx="6705600" cy="762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6736080" cy="609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49AA44B-992B-49B0-80F7-010B66244FF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7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49AA44B-992B-49B0-80F7-010B66244FF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7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3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0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9800"/>
            <a:ext cx="5111750" cy="3916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0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A44B-992B-49B0-80F7-010B66244FF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307C-9AC7-448E-9FCE-3A20542C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ntenna-theory.com/antennas/dipol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antenna-theory.com/basics/radPatDefs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antenna-theory.com/antennas/dipole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antenna-theory.com/basics/impedanc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ntenna-theory.com/basics/impedanc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75" y="1981200"/>
            <a:ext cx="8315325" cy="762000"/>
          </a:xfrm>
        </p:spPr>
        <p:txBody>
          <a:bodyPr/>
          <a:lstStyle/>
          <a:p>
            <a:r>
              <a:rPr lang="en-US" dirty="0" smtClean="0"/>
              <a:t>Dipole Antenna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6" y="2819400"/>
            <a:ext cx="6736080" cy="609600"/>
          </a:xfrm>
        </p:spPr>
        <p:txBody>
          <a:bodyPr/>
          <a:lstStyle/>
          <a:p>
            <a:r>
              <a:rPr lang="en-US" dirty="0" smtClean="0"/>
              <a:t>Eng. </a:t>
            </a:r>
            <a:r>
              <a:rPr lang="en-US" dirty="0" err="1" smtClean="0"/>
              <a:t>Ibrahem</a:t>
            </a:r>
            <a:r>
              <a:rPr lang="en-US" dirty="0" smtClean="0"/>
              <a:t> Mohamed </a:t>
            </a:r>
            <a:r>
              <a:rPr lang="en-US" dirty="0" err="1" smtClean="0"/>
              <a:t>garrah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334000" y="152400"/>
            <a:ext cx="3505200" cy="1567543"/>
          </a:xfrm>
          <a:prstGeom prst="snip2Diag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Shoubra Faculty of Engineering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Antenna </a:t>
            </a:r>
          </a:p>
          <a:p>
            <a:pPr algn="ct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Sherief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Radiation Patterns for Dipole Antennas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far-fields from a dipole antenna of length L are given by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The normalized radiation patterns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</a:t>
            </a:r>
            <a:r>
              <a:rPr lang="en-US" sz="2400" dirty="0"/>
              <a:t>  </a:t>
            </a:r>
            <a:r>
              <a:rPr lang="en-US" sz="2400" dirty="0" smtClean="0">
                <a:hlinkClick r:id="rId2"/>
              </a:rPr>
              <a:t>dipole </a:t>
            </a:r>
            <a:r>
              <a:rPr lang="en-US" sz="2400" dirty="0">
                <a:hlinkClick r:id="rId2"/>
              </a:rPr>
              <a:t>antenna</a:t>
            </a:r>
            <a:r>
              <a:rPr lang="en-US" sz="2400" dirty="0"/>
              <a:t>s of various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lengths </a:t>
            </a:r>
            <a:r>
              <a:rPr lang="en-US" sz="2400" dirty="0"/>
              <a:t>are  </a:t>
            </a:r>
            <a:r>
              <a:rPr lang="en-US" sz="2400" dirty="0" smtClean="0"/>
              <a:t>shown </a:t>
            </a:r>
            <a:r>
              <a:rPr lang="en-US" sz="2400" dirty="0"/>
              <a:t>in </a:t>
            </a:r>
            <a:r>
              <a:rPr lang="en-US" sz="2400" dirty="0" smtClean="0"/>
              <a:t>Figure</a:t>
            </a:r>
            <a:endParaRPr lang="ar-EG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full-wavelength  </a:t>
            </a:r>
            <a:r>
              <a:rPr lang="en-US" sz="2400" dirty="0" smtClean="0"/>
              <a:t>is </a:t>
            </a:r>
            <a:r>
              <a:rPr lang="en-US" sz="2400" dirty="0"/>
              <a:t>more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directional </a:t>
            </a:r>
            <a:r>
              <a:rPr lang="en-US" sz="2400" dirty="0"/>
              <a:t>than the shorter </a:t>
            </a:r>
          </a:p>
          <a:p>
            <a:pPr marL="0" indent="0">
              <a:buNone/>
            </a:pPr>
            <a:r>
              <a:rPr lang="en-US" sz="2400" dirty="0" smtClean="0"/>
              <a:t>quarter-wavelength</a:t>
            </a:r>
            <a:r>
              <a:rPr lang="en-US" sz="2400" dirty="0"/>
              <a:t> </a:t>
            </a:r>
            <a:r>
              <a:rPr lang="en-US" sz="2400" dirty="0">
                <a:hlinkClick r:id="rId2"/>
              </a:rPr>
              <a:t>dipole antenna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64913"/>
            <a:ext cx="383857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2064913"/>
            <a:ext cx="4600575" cy="47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>The </a:t>
            </a:r>
            <a:r>
              <a:rPr lang="en-US" b="1" u="sng" dirty="0"/>
              <a:t>Half-Wave Dipole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most microwave or electromagnetic devices (e.g., μ−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circuits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antennas), the important structural characteristic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size—rather it is its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with respect to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wavelength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measuring the size of an antenna (for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example) with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meter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1.5 meters or 0.6 meters)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measure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size with respect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0.3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5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62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 </a:t>
            </a:r>
            <a:r>
              <a:rPr lang="en-US" sz="2400" b="1" dirty="0" smtClean="0"/>
              <a:t>frequency </a:t>
            </a:r>
            <a:r>
              <a:rPr lang="en-US" sz="2400" b="1" dirty="0"/>
              <a:t>increases</a:t>
            </a:r>
            <a:r>
              <a:rPr lang="en-US" sz="2400" dirty="0"/>
              <a:t>, the value of </a:t>
            </a:r>
            <a:r>
              <a:rPr lang="en-US" sz="2400" dirty="0" smtClean="0"/>
              <a:t>one </a:t>
            </a:r>
            <a:r>
              <a:rPr lang="en-US" sz="2400" b="1" dirty="0" smtClean="0"/>
              <a:t>wavelength </a:t>
            </a:r>
            <a:r>
              <a:rPr lang="en-US" sz="2400" b="1" dirty="0"/>
              <a:t>decreases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now, let’s consider again wire antennas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a wire antenna is completely defined by its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Brush Script MT" panose="030608020404060703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express this length in terms of: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2E18CE"/>
                </a:solidFill>
              </a:rPr>
              <a:t>1.</a:t>
            </a:r>
            <a:r>
              <a:rPr lang="en-US" sz="2400" b="1" dirty="0"/>
              <a:t> meters </a:t>
            </a:r>
            <a:r>
              <a:rPr lang="en-US" sz="2400" dirty="0"/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4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6. m). We call this value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antenna’s</a:t>
            </a:r>
            <a:r>
              <a:rPr lang="en-US" sz="2400" dirty="0" smtClean="0"/>
              <a:t> </a:t>
            </a:r>
            <a:r>
              <a:rPr lang="en-US" sz="2400" b="1" dirty="0"/>
              <a:t>physical length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rgbClr val="2E18CE"/>
                </a:solidFill>
              </a:rPr>
              <a:t>2.</a:t>
            </a:r>
            <a:r>
              <a:rPr lang="en-US" sz="2400" b="1" dirty="0"/>
              <a:t> wavelengths </a:t>
            </a:r>
            <a:r>
              <a:rPr lang="en-US" sz="2400" dirty="0"/>
              <a:t>(e.g., </a:t>
            </a:r>
            <a:r>
              <a:rPr lang="en-US" sz="24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l </a:t>
            </a:r>
            <a:r>
              <a:rPr lang="en-US" sz="2400" dirty="0" smtClean="0"/>
              <a:t>= </a:t>
            </a:r>
            <a:r>
              <a:rPr lang="en-US" sz="2400" dirty="0"/>
              <a:t>0 2. λ).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call this value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antenna’s</a:t>
            </a:r>
            <a:r>
              <a:rPr lang="en-US" sz="2400" dirty="0" smtClean="0"/>
              <a:t> </a:t>
            </a:r>
            <a:r>
              <a:rPr lang="en-US" sz="2400" b="1" dirty="0"/>
              <a:t>electrical length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686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course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of the wire antenna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physical length and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(wavelength)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propagating wave it is transmitting/receiving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 an antenna with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Brush Script MT" panose="03060802040406070304" pitchFamily="66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transmitting a signal with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obvious (is it obvious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 that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antenna is </a:t>
            </a:r>
            <a:r>
              <a:rPr lang="en-US" sz="28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2.0λ.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antenna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(both dipoles and monopoles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length with respect to fundamental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parameters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directivity, impedance) is its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length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1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all dipole antenna is one with 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length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one-half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wavelength (i.e., </a:t>
            </a:r>
            <a:r>
              <a:rPr lang="en-US" sz="28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λ/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We call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antenna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half-wave dipole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makes the half-wave dipole so popular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reason is that a half-wave dipole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example, at a frequency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GHz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half-wave dipole has a physical length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has many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obvious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advantages (e.g., low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weight, cost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size).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then, why don’t we simply make 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Say an electrical length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i="1" dirty="0">
                <a:latin typeface="Brush Script MT" panose="03060802040406070304" pitchFamily="66" charset="0"/>
                <a:cs typeface="Times New Roman" panose="02020603050405020304" pitchFamily="18" charset="0"/>
              </a:rPr>
              <a:t>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0.05λ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i="1" dirty="0">
                <a:latin typeface="Brush Script MT" panose="03060802040406070304" pitchFamily="66" charset="0"/>
                <a:cs typeface="Times New Roman" panose="02020603050405020304" pitchFamily="18" charset="0"/>
              </a:rPr>
              <a:t>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0.00005λ ??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problem with making a dipole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short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electrical length of a dipole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things happen to impedance ZA: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1.</a:t>
            </a:r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z="2400" dirty="0"/>
              <a:t> </a:t>
            </a:r>
            <a:r>
              <a:rPr lang="en-US" sz="2400" b="1" dirty="0"/>
              <a:t>reactive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XA becomes very </a:t>
            </a:r>
            <a:r>
              <a:rPr lang="en-US" sz="2400" b="1" dirty="0"/>
              <a:t>large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/>
              <a:t> </a:t>
            </a:r>
            <a:r>
              <a:rPr lang="en-US" sz="2400" b="1" dirty="0" smtClean="0"/>
              <a:t>negative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capacitive).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2.</a:t>
            </a:r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dirty="0"/>
              <a:t>radiation resistance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en-US" sz="2400" dirty="0"/>
              <a:t> </a:t>
            </a:r>
            <a:r>
              <a:rPr lang="en-US" sz="2400" b="1" dirty="0"/>
              <a:t>very small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a dipole with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 electrical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“looks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like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capacitors make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antennas.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181600"/>
            <a:ext cx="6705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70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as we begin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electrical length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electrically short dipole, we find that its radiation resistance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its reactive component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(becomes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negative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increase the electrical length enough, we find that the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reactive component will drop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(XA = 0), and its radiation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will have increased to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 = 73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82296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57700"/>
            <a:ext cx="655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1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half-wave dipoles do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(necessarily) require any sort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network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provided that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transmission line is also numerically equal to 73 Ω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(i.e.,Z0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Ω).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speaking, a transmission line of Z0 = 75 Ω is used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purpose (its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enough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2E18CE"/>
                </a:solidFill>
              </a:rPr>
              <a:t>Q: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does a half-wave dipole a have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bandwidth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course not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Remember, as the signal frequency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thus the electrical length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38800"/>
            <a:ext cx="670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or “operating” frequency of a half-wave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found from its physical length as: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signal frequency f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greater 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frequency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antenna impedance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still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ZA ≈ 73 Ω, and a “good” match will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maintained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09600"/>
            <a:ext cx="1295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2819400"/>
            <a:ext cx="6148388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8610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half-wave dipole antenna is as you may expect, a simple half-wavelength wire fed at the center as shown in </a:t>
            </a:r>
            <a:r>
              <a:rPr lang="en-US" sz="2400" dirty="0" smtClean="0"/>
              <a:t>Figure: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The </a:t>
            </a:r>
            <a:r>
              <a:rPr lang="en-US" sz="2400" b="1" dirty="0"/>
              <a:t>input</a:t>
            </a:r>
            <a:r>
              <a:rPr lang="en-US" sz="2400" dirty="0"/>
              <a:t> </a:t>
            </a:r>
            <a:r>
              <a:rPr lang="en-US" sz="2400" b="1" dirty="0"/>
              <a:t>impedance</a:t>
            </a:r>
            <a:r>
              <a:rPr lang="en-US" sz="2400" dirty="0"/>
              <a:t> of the half-wavelength dipole antenna is given by </a:t>
            </a:r>
            <a:r>
              <a:rPr lang="en-US" sz="2400" dirty="0">
                <a:solidFill>
                  <a:srgbClr val="0000FF"/>
                </a:solidFill>
              </a:rPr>
              <a:t>Zin = 73 + j42.5 Ohms</a:t>
            </a:r>
            <a:r>
              <a:rPr lang="en-US" sz="2400" dirty="0"/>
              <a:t>. The fields from the half-wave dipole antenna are given by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The </a:t>
            </a:r>
            <a:r>
              <a:rPr lang="en-US" sz="2400" b="1" dirty="0"/>
              <a:t>directivity</a:t>
            </a:r>
            <a:r>
              <a:rPr lang="en-US" sz="2400" dirty="0"/>
              <a:t> of a half-wave dipole antenna is </a:t>
            </a:r>
            <a:r>
              <a:rPr lang="en-US" sz="2400" dirty="0">
                <a:solidFill>
                  <a:srgbClr val="0000FF"/>
                </a:solidFill>
              </a:rPr>
              <a:t>1.64</a:t>
            </a:r>
            <a:r>
              <a:rPr lang="en-US" sz="2400" dirty="0"/>
              <a:t> (2.15 dB). The </a:t>
            </a:r>
            <a:r>
              <a:rPr lang="en-US" sz="2400" dirty="0">
                <a:hlinkClick r:id="rId2"/>
              </a:rPr>
              <a:t>HPBW</a:t>
            </a:r>
            <a:r>
              <a:rPr lang="en-US" sz="2400" dirty="0"/>
              <a:t> is </a:t>
            </a:r>
            <a:r>
              <a:rPr lang="en-US" sz="2400" dirty="0">
                <a:solidFill>
                  <a:srgbClr val="0000FF"/>
                </a:solidFill>
              </a:rPr>
              <a:t>78</a:t>
            </a:r>
            <a:r>
              <a:rPr lang="en-US" sz="2400" dirty="0"/>
              <a:t> degrees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it can be noted that by reducing the length slightly the antenna can become </a:t>
            </a:r>
            <a:r>
              <a:rPr lang="en-US" sz="2400" dirty="0">
                <a:solidFill>
                  <a:srgbClr val="0000FF"/>
                </a:solidFill>
              </a:rPr>
              <a:t>resonant</a:t>
            </a:r>
            <a:r>
              <a:rPr lang="en-US" sz="2400" dirty="0"/>
              <a:t>. If the dipole's length is reduced to </a:t>
            </a:r>
            <a:r>
              <a:rPr lang="en-US" sz="2400" dirty="0">
                <a:solidFill>
                  <a:srgbClr val="0000FF"/>
                </a:solidFill>
              </a:rPr>
              <a:t>0.48 wavelength</a:t>
            </a:r>
            <a:r>
              <a:rPr lang="en-US" sz="2400" dirty="0"/>
              <a:t>, the input impedance of the antenna becomes </a:t>
            </a:r>
            <a:r>
              <a:rPr lang="en-US" sz="2400" dirty="0">
                <a:solidFill>
                  <a:srgbClr val="0000FF"/>
                </a:solidFill>
              </a:rPr>
              <a:t>Zin = 70 </a:t>
            </a:r>
            <a:r>
              <a:rPr lang="en-US" sz="2400" dirty="0"/>
              <a:t>Ohms, with </a:t>
            </a:r>
            <a:r>
              <a:rPr lang="en-US" sz="2400" dirty="0">
                <a:solidFill>
                  <a:srgbClr val="0000FF"/>
                </a:solidFill>
              </a:rPr>
              <a:t>no reactive component</a:t>
            </a:r>
            <a:r>
              <a:rPr lang="en-US" sz="24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1"/>
            <a:ext cx="4724399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971800"/>
            <a:ext cx="29718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5791200"/>
            <a:ext cx="1809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Antenna Designs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antenna designs, each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different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cost, size, gain, bandwidth,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profile, 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investigate a handful of the most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useful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antenna designs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antenna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wide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small package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low cost. As a result, they 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popular!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elevation plane, we find that the beam pattern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likewise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fairly </a:t>
            </a:r>
            <a:r>
              <a:rPr lang="en-US" sz="2400" b="1" dirty="0"/>
              <a:t>wide</a:t>
            </a:r>
            <a:r>
              <a:rPr lang="en-US" sz="2400" dirty="0"/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with “nulls” occurring </a:t>
            </a:r>
            <a:r>
              <a:rPr lang="en-US" sz="2400" dirty="0"/>
              <a:t>at θ = </a:t>
            </a:r>
            <a:r>
              <a:rPr lang="en-US" sz="2400" dirty="0" smtClean="0"/>
              <a:t>0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dipole) and</a:t>
            </a:r>
            <a:r>
              <a:rPr lang="en-US" sz="2400" dirty="0"/>
              <a:t> at θ = π.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doughnut shape is about as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physically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isotropic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thus we find the directivity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half-wave dipole is only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868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800600"/>
            <a:ext cx="52863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This value of maximum directivity occurs in the direction θ = π/2 and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azimuthal directions φ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D0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design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—this directivity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valid for any and all half-wave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dipoles, regardless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their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f0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we know the directivity of a half-wave dipole, we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now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aperture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 </a:t>
            </a:r>
            <a:r>
              <a:rPr lang="en-US" sz="2400" dirty="0"/>
              <a:t>that this value </a:t>
            </a:r>
            <a:r>
              <a:rPr lang="en-US" sz="2400" b="1" dirty="0"/>
              <a:t>does </a:t>
            </a:r>
            <a:r>
              <a:rPr lang="en-US" sz="2400" dirty="0"/>
              <a:t>change with design frequency!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19600"/>
            <a:ext cx="6934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increases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the frequency decreases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aperture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half-wave dipole will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that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Recall that as we lower the design frequency (i.e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increase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wavelength λ),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antenna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a half-wave dipole for a signal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 physical length of </a:t>
            </a:r>
            <a:r>
              <a:rPr lang="en-US" sz="24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0.1m.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Whereas, a half-wave dipole for a signal with λ=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physical length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1.0m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838200"/>
            <a:ext cx="615791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Folded Dipole Antenna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400" dirty="0"/>
              <a:t>A </a:t>
            </a:r>
            <a:r>
              <a:rPr lang="en-US" sz="2400" b="1" dirty="0"/>
              <a:t>folded dipole</a:t>
            </a:r>
            <a:r>
              <a:rPr lang="en-US" sz="2400" dirty="0"/>
              <a:t> is a dipole antenna with the ends folded back around and connected to each other, forming a loop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as </a:t>
            </a:r>
            <a:r>
              <a:rPr lang="en-US" sz="2400" dirty="0"/>
              <a:t>shown in </a:t>
            </a:r>
            <a:r>
              <a:rPr lang="en-US" sz="2400" dirty="0" smtClean="0"/>
              <a:t>Figure.</a:t>
            </a:r>
          </a:p>
          <a:p>
            <a:r>
              <a:rPr lang="en-US" sz="2400" dirty="0"/>
              <a:t>Typically, the width 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is much  </a:t>
            </a:r>
            <a:r>
              <a:rPr lang="en-US" sz="2400" dirty="0" smtClean="0"/>
              <a:t>smaller </a:t>
            </a:r>
            <a:r>
              <a:rPr lang="en-US" sz="2400" dirty="0"/>
              <a:t>than the length </a:t>
            </a:r>
            <a:r>
              <a:rPr lang="en-US" sz="2400" i="1" dirty="0"/>
              <a:t>L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you can imagine the folded dipole antenna as two parallel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short-circuited </a:t>
            </a:r>
            <a:r>
              <a:rPr lang="en-US" sz="2400" dirty="0"/>
              <a:t>transmission lines of length </a:t>
            </a:r>
            <a:r>
              <a:rPr lang="en-US" sz="2400" i="1" dirty="0"/>
              <a:t>L</a:t>
            </a:r>
            <a:r>
              <a:rPr lang="en-US" sz="2400" dirty="0"/>
              <a:t>/2 (separated at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midpoint by the feed in Figure </a:t>
            </a:r>
            <a:r>
              <a:rPr lang="en-US" sz="2400" dirty="0" smtClean="0"/>
              <a:t>). So the </a:t>
            </a:r>
            <a:r>
              <a:rPr lang="en-US" sz="2400" dirty="0"/>
              <a:t>impedance </a:t>
            </a:r>
            <a:r>
              <a:rPr lang="en-US" sz="2400" dirty="0" smtClean="0"/>
              <a:t>will be</a:t>
            </a:r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function of the impedance of a transmission line of length </a:t>
            </a:r>
            <a:r>
              <a:rPr lang="en-US" sz="2400" i="1" dirty="0"/>
              <a:t>L</a:t>
            </a:r>
            <a:r>
              <a:rPr lang="en-US" sz="2400" dirty="0"/>
              <a:t>/2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Also, because the folded dipole is "folded" back on itself, the </a:t>
            </a:r>
            <a:r>
              <a:rPr lang="en-US" sz="2400" u="sng" dirty="0"/>
              <a:t>currents can reinforce each other instead of cancelling each other out</a:t>
            </a:r>
            <a:r>
              <a:rPr lang="en-US" sz="2400" dirty="0"/>
              <a:t>, so the input impedance will also depend on the impedance of a </a:t>
            </a:r>
            <a:r>
              <a:rPr lang="en-US" sz="2400" dirty="0">
                <a:hlinkClick r:id="rId2"/>
              </a:rPr>
              <a:t>dipole antenna</a:t>
            </a:r>
            <a:r>
              <a:rPr lang="en-US" sz="2400" dirty="0"/>
              <a:t> of length </a:t>
            </a:r>
            <a:r>
              <a:rPr lang="en-US" sz="2400" i="1" dirty="0"/>
              <a:t>L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067" y="1676400"/>
            <a:ext cx="14001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dirty="0"/>
              <a:t>Letting </a:t>
            </a:r>
            <a:r>
              <a:rPr lang="en-US" sz="2400" dirty="0" err="1">
                <a:solidFill>
                  <a:srgbClr val="0000FF"/>
                </a:solidFill>
              </a:rPr>
              <a:t>Zd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represent the impedance of a dipole antenna of length</a:t>
            </a:r>
            <a:r>
              <a:rPr lang="en-US" sz="2400" dirty="0">
                <a:solidFill>
                  <a:srgbClr val="0000FF"/>
                </a:solidFill>
              </a:rPr>
              <a:t> </a:t>
            </a:r>
            <a:r>
              <a:rPr lang="en-US" sz="2400" i="1" dirty="0">
                <a:solidFill>
                  <a:srgbClr val="0000FF"/>
                </a:solidFill>
              </a:rPr>
              <a:t>L</a:t>
            </a:r>
            <a:r>
              <a:rPr lang="en-US" sz="2400" dirty="0"/>
              <a:t> and </a:t>
            </a:r>
            <a:r>
              <a:rPr lang="en-US" sz="2400" dirty="0" err="1">
                <a:solidFill>
                  <a:srgbClr val="0000FF"/>
                </a:solidFill>
              </a:rPr>
              <a:t>Zt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represent the impedance of a transmission line impedance of length </a:t>
            </a:r>
            <a:r>
              <a:rPr lang="en-US" sz="2400" i="1" dirty="0">
                <a:solidFill>
                  <a:srgbClr val="0000FF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/2</a:t>
            </a:r>
            <a:r>
              <a:rPr lang="en-US" sz="2400" dirty="0"/>
              <a:t>, which is given by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The </a:t>
            </a:r>
            <a:r>
              <a:rPr lang="en-US" sz="2400" dirty="0">
                <a:hlinkClick r:id="rId2"/>
              </a:rPr>
              <a:t>input impedance</a:t>
            </a:r>
            <a:r>
              <a:rPr lang="en-US" sz="2400" dirty="0"/>
              <a:t> ZA of the folded dipole is given by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87" y="952500"/>
            <a:ext cx="21336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62" y="3200400"/>
            <a:ext cx="29146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2743200"/>
            <a:ext cx="8229600" cy="356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198687"/>
          </a:xfrm>
        </p:spPr>
        <p:txBody>
          <a:bodyPr>
            <a:noAutofit/>
          </a:bodyPr>
          <a:lstStyle/>
          <a:p>
            <a:pPr algn="ctr"/>
            <a:endParaRPr lang="en-US" sz="13800" dirty="0" smtClean="0">
              <a:latin typeface="Algerian" panose="04020705040A02060702" pitchFamily="82" charset="0"/>
            </a:endParaRPr>
          </a:p>
          <a:p>
            <a:pPr algn="ctr"/>
            <a:endParaRPr lang="en-US" sz="13800" dirty="0">
              <a:latin typeface="Algerian" panose="04020705040A02060702" pitchFamily="82" charset="0"/>
            </a:endParaRPr>
          </a:p>
          <a:p>
            <a:pPr algn="ctr"/>
            <a:endParaRPr lang="en-US" sz="13800" dirty="0" smtClean="0">
              <a:latin typeface="Algerian" panose="04020705040A02060702" pitchFamily="82" charset="0"/>
            </a:endParaRPr>
          </a:p>
          <a:p>
            <a:pPr algn="ctr"/>
            <a:endParaRPr lang="en-US" sz="13800" dirty="0">
              <a:latin typeface="Algerian" panose="04020705040A02060702" pitchFamily="82" charset="0"/>
            </a:endParaRPr>
          </a:p>
          <a:p>
            <a:pPr algn="ctr"/>
            <a:endParaRPr lang="en-US" sz="13800" dirty="0" smtClean="0">
              <a:latin typeface="Algerian" panose="04020705040A02060702" pitchFamily="82" charset="0"/>
            </a:endParaRPr>
          </a:p>
          <a:p>
            <a:pPr algn="ctr"/>
            <a:endParaRPr lang="en-US" sz="13800" dirty="0" smtClean="0">
              <a:latin typeface="Algerian" panose="04020705040A02060702" pitchFamily="82" charset="0"/>
            </a:endParaRPr>
          </a:p>
          <a:p>
            <a:pPr algn="ctr"/>
            <a:r>
              <a:rPr lang="en-US" sz="13800" dirty="0" smtClean="0">
                <a:latin typeface="Algerian" panose="04020705040A02060702" pitchFamily="82" charset="0"/>
              </a:rPr>
              <a:t>Thank you</a:t>
            </a:r>
            <a:endParaRPr lang="en-US" sz="13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>The </a:t>
            </a:r>
            <a:r>
              <a:rPr lang="en-US" b="1" u="sng" dirty="0"/>
              <a:t>Wire Antenna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and perhaps most popular and prevalent antenna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antenna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458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antenna is simply a straight piece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wire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 to manufacture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fact that makes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very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for a plethora of consumer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How??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Say we orient our wire antenna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z-axis.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sz="2400" dirty="0"/>
              <a:t> </a:t>
            </a:r>
            <a:r>
              <a:rPr lang="en-US" sz="2400" b="1" dirty="0"/>
              <a:t>carefully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if we were to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rotate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wire around the z-axis: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56388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34581"/>
            <a:ext cx="5254388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971800"/>
            <a:ext cx="2186188" cy="38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829674" cy="7162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wire is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cylinder, and as such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Possesses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Rotating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azimuth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antenna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whit.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cylinder has no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with respect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φ—every direction is the same!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gain pattern of an azimuthal cut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G ,( )θ = 90D φ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 circle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other words, a </a:t>
            </a:r>
            <a:r>
              <a:rPr lang="en-US" sz="2400" b="1" dirty="0"/>
              <a:t>wire antenna </a:t>
            </a:r>
            <a:r>
              <a:rPr lang="en-US" sz="2400" dirty="0"/>
              <a:t>will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radiate </a:t>
            </a:r>
            <a:r>
              <a:rPr lang="en-US" sz="2400" b="1" dirty="0"/>
              <a:t>equally </a:t>
            </a:r>
            <a:r>
              <a:rPr lang="en-US" sz="2400" dirty="0"/>
              <a:t>in </a:t>
            </a:r>
            <a:r>
              <a:rPr lang="en-US" sz="2400" dirty="0" err="1" smtClean="0"/>
              <a:t>all</a:t>
            </a:r>
            <a:r>
              <a:rPr lang="en-US" sz="2400" b="1" dirty="0" err="1" smtClean="0"/>
              <a:t>azimuth</a:t>
            </a:r>
            <a:r>
              <a:rPr lang="en-US" sz="2400" b="1" dirty="0" smtClean="0"/>
              <a:t> </a:t>
            </a:r>
            <a:r>
              <a:rPr lang="en-US" sz="2400" dirty="0"/>
              <a:t>directions φ.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58"/>
            <a:ext cx="3152775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87" y="0"/>
            <a:ext cx="2909887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1" y="3139281"/>
            <a:ext cx="3876674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10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i="1" dirty="0" smtClean="0">
              <a:solidFill>
                <a:srgbClr val="2E18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a second!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Radiates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equally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directions??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sounds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isotropic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radiator, but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know an isotropic radiator is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isotropic radiator is impossible—meaning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 antenna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 course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isotropic radiator. Note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 wire antenna radiates equally in all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azimuth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φ—it most definitely does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radiate uniformly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say that this azimuthal symmetry is one reason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wire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Why is azimuthal symmetry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2E18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applications, we do not know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(if we are transmitting), and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know where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(if we are receiving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we need to transmit (i.e., radiate) across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azimuthal directions, or receive equally well from any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directions. Otherwise we might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something!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95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dirty="0"/>
              <a:t>For a dipole antenna of length </a:t>
            </a:r>
            <a:r>
              <a:rPr lang="en-US" sz="2400" i="1" dirty="0"/>
              <a:t>L</a:t>
            </a:r>
            <a:r>
              <a:rPr lang="en-US" sz="2400" dirty="0"/>
              <a:t> oriented along the z-axis and centered at z=0, the current flows in the z-direction with amplitude which closely follows the </a:t>
            </a:r>
            <a:r>
              <a:rPr lang="en-US" sz="2400" dirty="0" smtClean="0"/>
              <a:t>following </a:t>
            </a:r>
            <a:r>
              <a:rPr lang="en-US" sz="2400" dirty="0"/>
              <a:t>function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The current distributions for the quarter-wavelength (left) and full-wavelength (right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Before examining the fields radiated by a dipole antenna, consider the input impedance of a dipole as a function of its length, plotted in Figure 2 below. Note that the </a:t>
            </a:r>
            <a:r>
              <a:rPr lang="en-US" sz="2400" dirty="0">
                <a:hlinkClick r:id="rId2"/>
              </a:rPr>
              <a:t>input impedance</a:t>
            </a:r>
            <a:r>
              <a:rPr lang="en-US" sz="2400" dirty="0"/>
              <a:t> is specified as Z=R + </a:t>
            </a:r>
            <a:r>
              <a:rPr lang="en-US" sz="2400" dirty="0" err="1"/>
              <a:t>jX</a:t>
            </a:r>
            <a:r>
              <a:rPr lang="en-US" sz="2400" dirty="0"/>
              <a:t>, where R is the resistance and X is the reactance.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62000"/>
            <a:ext cx="296227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105150"/>
            <a:ext cx="49053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Note </a:t>
            </a:r>
            <a:r>
              <a:rPr lang="en-US" sz="2400" dirty="0"/>
              <a:t>that for very small dipole antennas, the </a:t>
            </a:r>
            <a:r>
              <a:rPr lang="en-US" sz="2400" b="1" dirty="0"/>
              <a:t>input impedance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0000FF"/>
                </a:solidFill>
              </a:rPr>
              <a:t>capacitive</a:t>
            </a:r>
            <a:r>
              <a:rPr lang="en-US" sz="2400" dirty="0"/>
              <a:t>, which means the impedance is dominated by a </a:t>
            </a:r>
            <a:r>
              <a:rPr lang="en-US" sz="2400" dirty="0">
                <a:solidFill>
                  <a:srgbClr val="0000FF"/>
                </a:solidFill>
              </a:rPr>
              <a:t>negative reactance</a:t>
            </a:r>
            <a:r>
              <a:rPr lang="en-US" sz="2400" dirty="0"/>
              <a:t> value (and a relatively </a:t>
            </a:r>
            <a:r>
              <a:rPr lang="en-US" sz="2400" dirty="0">
                <a:solidFill>
                  <a:srgbClr val="0000FF"/>
                </a:solidFill>
              </a:rPr>
              <a:t>small real impedance or resistance</a:t>
            </a:r>
            <a:r>
              <a:rPr lang="en-US" sz="2400" dirty="0"/>
              <a:t>). As the </a:t>
            </a:r>
            <a:r>
              <a:rPr lang="en-US" sz="2400" u="sng" dirty="0"/>
              <a:t>dipole gets larger</a:t>
            </a:r>
            <a:r>
              <a:rPr lang="en-US" sz="2400" dirty="0"/>
              <a:t>, the input </a:t>
            </a:r>
            <a:r>
              <a:rPr lang="en-US" sz="2400" u="sng" dirty="0"/>
              <a:t>resistance increases</a:t>
            </a:r>
            <a:r>
              <a:rPr lang="en-US" sz="2400" dirty="0"/>
              <a:t>, along with the </a:t>
            </a:r>
            <a:r>
              <a:rPr lang="en-US" sz="2400" u="sng" dirty="0"/>
              <a:t>reactance</a:t>
            </a:r>
            <a:r>
              <a:rPr lang="en-US" sz="2400" dirty="0"/>
              <a:t>. At slightly less than </a:t>
            </a:r>
            <a:r>
              <a:rPr lang="en-US" sz="2400" b="1" dirty="0"/>
              <a:t>0.5</a:t>
            </a:r>
            <a:r>
              <a:rPr lang="en-US" sz="2400" dirty="0"/>
              <a:t>  the antenna has </a:t>
            </a:r>
            <a:r>
              <a:rPr lang="en-US" sz="2400" b="1" dirty="0"/>
              <a:t>zero</a:t>
            </a:r>
            <a:r>
              <a:rPr lang="en-US" sz="2400" dirty="0"/>
              <a:t> imaginary component to the impedance (</a:t>
            </a:r>
            <a:r>
              <a:rPr lang="en-US" sz="2400" b="1" dirty="0"/>
              <a:t>reactance X=0</a:t>
            </a:r>
            <a:r>
              <a:rPr lang="en-US" sz="2400" dirty="0"/>
              <a:t>), and the antenna is said to be </a:t>
            </a:r>
            <a:r>
              <a:rPr lang="en-US" sz="2400" dirty="0">
                <a:solidFill>
                  <a:srgbClr val="0000FF"/>
                </a:solidFill>
              </a:rPr>
              <a:t>resonant</a:t>
            </a:r>
            <a:r>
              <a:rPr lang="en-US" sz="2400" dirty="0"/>
              <a:t>. 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25"/>
            <a:ext cx="82296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15075</TotalTime>
  <Words>616</Words>
  <Application>Microsoft Office PowerPoint</Application>
  <PresentationFormat>On-screen Show (4:3)</PresentationFormat>
  <Paragraphs>187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Algerian</vt:lpstr>
      <vt:lpstr>Arial</vt:lpstr>
      <vt:lpstr>Brush Script MT</vt:lpstr>
      <vt:lpstr>Calibri</vt:lpstr>
      <vt:lpstr>Times New Roman</vt:lpstr>
      <vt:lpstr>Office Theme</vt:lpstr>
      <vt:lpstr>Dipole Antenna </vt:lpstr>
      <vt:lpstr> Basic Antenna Designs  </vt:lpstr>
      <vt:lpstr>  The Wire Antenna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Radiation Patterns for Dipole Antennas</vt:lpstr>
      <vt:lpstr>   The Half-Wave Dipole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Folded Dipole Antenna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Asmaa Mohamed</cp:lastModifiedBy>
  <cp:revision>118</cp:revision>
  <dcterms:created xsi:type="dcterms:W3CDTF">2012-02-06T13:30:20Z</dcterms:created>
  <dcterms:modified xsi:type="dcterms:W3CDTF">2017-09-29T19:35:32Z</dcterms:modified>
</cp:coreProperties>
</file>